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4" r:id="rId7"/>
    <p:sldId id="263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00" autoAdjust="0"/>
  </p:normalViewPr>
  <p:slideViewPr>
    <p:cSldViewPr>
      <p:cViewPr varScale="1">
        <p:scale>
          <a:sx n="96" d="100"/>
          <a:sy n="96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0D584-F5CC-4D9E-A7A7-943FFBBDE36E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A4BD5-0215-4158-B439-E6959F3A7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823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A4BD5-0215-4158-B439-E6959F3A78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773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A4BD5-0215-4158-B439-E6959F3A78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9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A4BD5-0215-4158-B439-E6959F3A780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361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A4BD5-0215-4158-B439-E6959F3A780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99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C1E5-E2DD-4C19-A6B1-B791C6330D51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D9B5-2542-47B7-B5ED-853CD14F6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C1E5-E2DD-4C19-A6B1-B791C6330D51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D9B5-2542-47B7-B5ED-853CD14F6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C1E5-E2DD-4C19-A6B1-B791C6330D51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D9B5-2542-47B7-B5ED-853CD14F6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C1E5-E2DD-4C19-A6B1-B791C6330D51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D9B5-2542-47B7-B5ED-853CD14F6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C1E5-E2DD-4C19-A6B1-B791C6330D51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D9B5-2542-47B7-B5ED-853CD14F6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C1E5-E2DD-4C19-A6B1-B791C6330D51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D9B5-2542-47B7-B5ED-853CD14F6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C1E5-E2DD-4C19-A6B1-B791C6330D51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D9B5-2542-47B7-B5ED-853CD14F6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C1E5-E2DD-4C19-A6B1-B791C6330D51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D9B5-2542-47B7-B5ED-853CD14F6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C1E5-E2DD-4C19-A6B1-B791C6330D51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D9B5-2542-47B7-B5ED-853CD14F6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C1E5-E2DD-4C19-A6B1-B791C6330D51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D9B5-2542-47B7-B5ED-853CD14F6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C1E5-E2DD-4C19-A6B1-B791C6330D51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D9B5-2542-47B7-B5ED-853CD14F6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8C1E5-E2DD-4C19-A6B1-B791C6330D51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7D9B5-2542-47B7-B5ED-853CD14F6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428604"/>
            <a:ext cx="7786742" cy="592935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</a:t>
            </a:r>
          </a:p>
          <a:p>
            <a:pPr algn="ctr"/>
            <a:endParaRPr lang="ru-RU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5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«ВОДИЧКА, ВОДИЧКА»</a:t>
            </a:r>
          </a:p>
          <a:p>
            <a:pPr algn="ctr"/>
            <a:endParaRPr lang="ru-RU" sz="5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РАННЕГО ВОЗРАСТА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«ЦЫПЛЯТКИ»</a:t>
            </a:r>
            <a:endParaRPr lang="en-US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                                                                          ВОСПИТАТЕЛЬ:МАСЛОВА Н.Н.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ПАСПОРТ ПРОЕКТА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929718" cy="58579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Тип проекта</a:t>
            </a:r>
            <a:r>
              <a:rPr lang="ru-RU" sz="1400" dirty="0" smtClean="0">
                <a:solidFill>
                  <a:srgbClr val="002060"/>
                </a:solidFill>
              </a:rPr>
              <a:t>: познавательно- исследовательский.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Актуальность</a:t>
            </a:r>
            <a:r>
              <a:rPr lang="ru-RU" sz="1400" b="1" dirty="0">
                <a:solidFill>
                  <a:srgbClr val="002060"/>
                </a:solidFill>
              </a:rPr>
              <a:t>.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В </a:t>
            </a:r>
            <a:r>
              <a:rPr lang="ru-RU" sz="1400" dirty="0">
                <a:solidFill>
                  <a:srgbClr val="002060"/>
                </a:solidFill>
              </a:rPr>
              <a:t>дошкольном детстве закладываются основы личности, в том </a:t>
            </a:r>
            <a:r>
              <a:rPr lang="ru-RU" sz="1400" dirty="0" smtClean="0">
                <a:solidFill>
                  <a:srgbClr val="002060"/>
                </a:solidFill>
              </a:rPr>
              <a:t>числе  позитивное отношение </a:t>
            </a:r>
            <a:r>
              <a:rPr lang="ru-RU" sz="1400" dirty="0">
                <a:solidFill>
                  <a:srgbClr val="002060"/>
                </a:solidFill>
              </a:rPr>
              <a:t>к природе, окружающему миру. Детский сад является первым звеном системы непрерывного </a:t>
            </a:r>
            <a:endParaRPr lang="ru-RU" sz="1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         экологического </a:t>
            </a:r>
            <a:r>
              <a:rPr lang="ru-RU" sz="1400" dirty="0">
                <a:solidFill>
                  <a:srgbClr val="002060"/>
                </a:solidFill>
              </a:rPr>
              <a:t>образования. </a:t>
            </a:r>
            <a:r>
              <a:rPr lang="ru-RU" sz="1400" dirty="0" smtClean="0">
                <a:solidFill>
                  <a:srgbClr val="002060"/>
                </a:solidFill>
              </a:rPr>
              <a:t>Поэтому формирование у </a:t>
            </a:r>
            <a:r>
              <a:rPr lang="ru-RU" sz="1400" dirty="0">
                <a:solidFill>
                  <a:srgbClr val="002060"/>
                </a:solidFill>
              </a:rPr>
              <a:t>детей основы культуры </a:t>
            </a:r>
            <a:r>
              <a:rPr lang="ru-RU" sz="1400" dirty="0" smtClean="0">
                <a:solidFill>
                  <a:srgbClr val="002060"/>
                </a:solidFill>
              </a:rPr>
              <a:t>рационального природопользования </a:t>
            </a:r>
            <a:r>
              <a:rPr lang="ru-RU" sz="1400" dirty="0">
                <a:solidFill>
                  <a:srgbClr val="002060"/>
                </a:solidFill>
              </a:rPr>
              <a:t>необходимо </a:t>
            </a:r>
            <a:r>
              <a:rPr lang="ru-RU" sz="1400" dirty="0" smtClean="0">
                <a:solidFill>
                  <a:srgbClr val="002060"/>
                </a:solidFill>
              </a:rPr>
              <a:t>начинать с самого </a:t>
            </a:r>
            <a:r>
              <a:rPr lang="ru-RU" sz="1400" dirty="0">
                <a:solidFill>
                  <a:srgbClr val="002060"/>
                </a:solidFill>
              </a:rPr>
              <a:t>раннего </a:t>
            </a:r>
            <a:r>
              <a:rPr lang="ru-RU" sz="1400" dirty="0" smtClean="0">
                <a:solidFill>
                  <a:srgbClr val="002060"/>
                </a:solidFill>
              </a:rPr>
              <a:t>возраста. С </a:t>
            </a:r>
            <a:r>
              <a:rPr lang="ru-RU" sz="1400" dirty="0">
                <a:solidFill>
                  <a:srgbClr val="002060"/>
                </a:solidFill>
              </a:rPr>
              <a:t>целью формирования культуры природопользования, в частности</a:t>
            </a:r>
            <a:r>
              <a:rPr lang="ru-RU" sz="1400" dirty="0" smtClean="0">
                <a:solidFill>
                  <a:srgbClr val="002060"/>
                </a:solidFill>
              </a:rPr>
              <a:t>, воспитания бережного </a:t>
            </a:r>
            <a:r>
              <a:rPr lang="ru-RU" sz="1400" dirty="0">
                <a:solidFill>
                  <a:srgbClr val="002060"/>
                </a:solidFill>
              </a:rPr>
              <a:t>отношения к воде</a:t>
            </a:r>
            <a:r>
              <a:rPr lang="ru-RU" sz="1400" dirty="0" smtClean="0">
                <a:solidFill>
                  <a:srgbClr val="002060"/>
                </a:solidFill>
              </a:rPr>
              <a:t>, был </a:t>
            </a:r>
            <a:r>
              <a:rPr lang="ru-RU" sz="1400" dirty="0">
                <a:solidFill>
                  <a:srgbClr val="002060"/>
                </a:solidFill>
              </a:rPr>
              <a:t>разработан проект «Водичка, водичка» для детей младшего дошкольного возраста.</a:t>
            </a:r>
          </a:p>
          <a:p>
            <a:pPr>
              <a:buNone/>
            </a:pPr>
            <a:r>
              <a:rPr lang="ru-RU" sz="1400" dirty="0">
                <a:solidFill>
                  <a:srgbClr val="002060"/>
                </a:solidFill>
              </a:rPr>
              <a:t> </a:t>
            </a:r>
            <a:r>
              <a:rPr lang="ru-RU" sz="1400" b="1" dirty="0" smtClean="0">
                <a:solidFill>
                  <a:srgbClr val="002060"/>
                </a:solidFill>
              </a:rPr>
              <a:t>Участники </a:t>
            </a:r>
            <a:r>
              <a:rPr lang="ru-RU" sz="1400" b="1" dirty="0">
                <a:solidFill>
                  <a:srgbClr val="002060"/>
                </a:solidFill>
              </a:rPr>
              <a:t>проекта:</a:t>
            </a:r>
            <a:r>
              <a:rPr lang="ru-RU" sz="1400" dirty="0">
                <a:solidFill>
                  <a:srgbClr val="002060"/>
                </a:solidFill>
              </a:rPr>
              <a:t> дети </a:t>
            </a:r>
            <a:r>
              <a:rPr lang="ru-RU" sz="1400" dirty="0" smtClean="0">
                <a:solidFill>
                  <a:srgbClr val="002060"/>
                </a:solidFill>
              </a:rPr>
              <a:t>группы раннего возраста, воспитатель Маслова Н.Н.</a:t>
            </a:r>
            <a:endParaRPr lang="ru-RU" sz="14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400" b="1" dirty="0">
                <a:solidFill>
                  <a:srgbClr val="002060"/>
                </a:solidFill>
              </a:rPr>
              <a:t>Сроки реализации проекта: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21 октября – 23 октября 2015 года.</a:t>
            </a:r>
            <a:endParaRPr lang="ru-RU" sz="14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400" dirty="0">
                <a:solidFill>
                  <a:srgbClr val="002060"/>
                </a:solidFill>
              </a:rPr>
              <a:t> </a:t>
            </a:r>
            <a:r>
              <a:rPr lang="ru-RU" sz="1400" b="1" dirty="0" smtClean="0">
                <a:solidFill>
                  <a:srgbClr val="002060"/>
                </a:solidFill>
              </a:rPr>
              <a:t>Цель </a:t>
            </a:r>
            <a:r>
              <a:rPr lang="ru-RU" sz="1400" b="1" dirty="0">
                <a:solidFill>
                  <a:srgbClr val="002060"/>
                </a:solidFill>
              </a:rPr>
              <a:t>проекта: </a:t>
            </a:r>
            <a:endParaRPr lang="ru-RU" sz="14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400" dirty="0">
                <a:solidFill>
                  <a:srgbClr val="002060"/>
                </a:solidFill>
              </a:rPr>
              <a:t>1. Развивать у детей представления о природном объекте – воде.</a:t>
            </a:r>
          </a:p>
          <a:p>
            <a:pPr>
              <a:buNone/>
            </a:pPr>
            <a:r>
              <a:rPr lang="ru-RU" sz="1400" dirty="0">
                <a:solidFill>
                  <a:srgbClr val="002060"/>
                </a:solidFill>
              </a:rPr>
              <a:t>2. Закладывать основы экологической культуры личности, воспитывать бережное отношение к воде.</a:t>
            </a:r>
          </a:p>
          <a:p>
            <a:pPr>
              <a:buNone/>
            </a:pPr>
            <a:r>
              <a:rPr lang="ru-RU" sz="1400" dirty="0">
                <a:solidFill>
                  <a:srgbClr val="002060"/>
                </a:solidFill>
              </a:rPr>
              <a:t>3. Поощрять проявление инициативы и любознательности с целью получения новых знаний. </a:t>
            </a:r>
          </a:p>
          <a:p>
            <a:pPr>
              <a:buNone/>
            </a:pPr>
            <a:r>
              <a:rPr lang="ru-RU" sz="1400" dirty="0">
                <a:solidFill>
                  <a:srgbClr val="002060"/>
                </a:solidFill>
              </a:rPr>
              <a:t> </a:t>
            </a:r>
            <a:r>
              <a:rPr lang="ru-RU" sz="1400" b="1" dirty="0" smtClean="0">
                <a:solidFill>
                  <a:srgbClr val="002060"/>
                </a:solidFill>
              </a:rPr>
              <a:t>Задачи </a:t>
            </a:r>
            <a:r>
              <a:rPr lang="ru-RU" sz="1400" b="1" dirty="0">
                <a:solidFill>
                  <a:srgbClr val="002060"/>
                </a:solidFill>
              </a:rPr>
              <a:t>проекта:</a:t>
            </a:r>
            <a:endParaRPr lang="ru-RU" sz="14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400" b="1" dirty="0">
                <a:solidFill>
                  <a:srgbClr val="002060"/>
                </a:solidFill>
              </a:rPr>
              <a:t>1.</a:t>
            </a:r>
            <a:r>
              <a:rPr lang="ru-RU" sz="1400" dirty="0">
                <a:solidFill>
                  <a:srgbClr val="002060"/>
                </a:solidFill>
              </a:rPr>
              <a:t> Подвести детей к пониманию: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вода может находиться в жидком и твердом состояниях: при замерзании вода превращается в лед, лед в тепле тает (превращается в воду), летом идет дождь, зимой – снег, снег в тепле тает (превращается в воду);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 воде растворяются соль, сахар, гуашь, песок – не растворяется;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вода прозрачная, без запаха, без вкуса;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роли воды в жизни человека, растений, животных.</a:t>
            </a:r>
          </a:p>
          <a:p>
            <a:pPr>
              <a:buNone/>
            </a:pPr>
            <a:r>
              <a:rPr lang="ru-RU" sz="1400" b="1" dirty="0">
                <a:solidFill>
                  <a:srgbClr val="002060"/>
                </a:solidFill>
              </a:rPr>
              <a:t>2.</a:t>
            </a:r>
            <a:r>
              <a:rPr lang="ru-RU" sz="1400" dirty="0">
                <a:solidFill>
                  <a:srgbClr val="002060"/>
                </a:solidFill>
              </a:rPr>
              <a:t> Закрепить представления детей: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вода бывает холодная, теплая, горячая;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вода течет, журчит, разливается, ее можно пить, наливать, переливать.</a:t>
            </a:r>
          </a:p>
          <a:p>
            <a:pPr>
              <a:buNone/>
            </a:pPr>
            <a:r>
              <a:rPr lang="ru-RU" sz="1400" b="1" dirty="0">
                <a:solidFill>
                  <a:srgbClr val="002060"/>
                </a:solidFill>
              </a:rPr>
              <a:t>3.</a:t>
            </a:r>
            <a:r>
              <a:rPr lang="ru-RU" sz="1400" dirty="0">
                <a:solidFill>
                  <a:srgbClr val="002060"/>
                </a:solidFill>
              </a:rPr>
              <a:t> Учить детей выполнять простейшие опыты, последовательно выполняя указания педагога.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560538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</a:t>
            </a:r>
            <a:r>
              <a:rPr lang="ru-RU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С </a:t>
            </a:r>
            <a:r>
              <a:rPr lang="ru-RU" sz="2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ДЕТЬМИ</a:t>
            </a:r>
            <a:r>
              <a:rPr lang="ru-RU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14282" y="571480"/>
            <a:ext cx="407196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 время умывания чтение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потешек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 воде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Вопросы: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Что делают дети?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Чем умываются?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Какая вода?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Что вода делает? (течет из крана)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 Для чего мы умываемся?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algn="just"/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Обобщение воспитателя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вода нужна человеку для умывания, чтобы быть чистыми, не болеть, воду надо беречь.</a:t>
            </a:r>
          </a:p>
          <a:p>
            <a:r>
              <a:rPr lang="ru-RU" sz="1400" dirty="0" smtClean="0"/>
              <a:t> </a:t>
            </a:r>
            <a:r>
              <a:rPr lang="ru-RU" sz="1400" b="1" dirty="0">
                <a:solidFill>
                  <a:srgbClr val="002060"/>
                </a:solidFill>
              </a:rPr>
              <a:t>Наблюдение за трудом воспитателя по уходу за комнатными растениями и выполнение трудовых поручений воспитателя. </a:t>
            </a:r>
          </a:p>
          <a:p>
            <a:pPr algn="just"/>
            <a:r>
              <a:rPr lang="ru-RU" sz="1400" i="1" dirty="0">
                <a:solidFill>
                  <a:srgbClr val="002060"/>
                </a:solidFill>
              </a:rPr>
              <a:t>Цели</a:t>
            </a:r>
            <a:r>
              <a:rPr lang="ru-RU" sz="1400" dirty="0">
                <a:solidFill>
                  <a:srgbClr val="002060"/>
                </a:solidFill>
              </a:rPr>
              <a:t>: продолжать формировать представление детей о том, что без воды все живое погибает, растения засыхают, теряют листья; после того, как землю польют, она меняет цвет, становится темней; все живое любит чистую воду, загрязнять ее нельзя.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Вопросы: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1. Что делаю?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2. Чем поливаю?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3. Какая вода?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4. Для чего поливают комнатные растения?</a:t>
            </a:r>
          </a:p>
          <a:p>
            <a:pPr algn="just"/>
            <a:r>
              <a:rPr lang="ru-RU" sz="1400" u="sng" dirty="0">
                <a:solidFill>
                  <a:srgbClr val="002060"/>
                </a:solidFill>
              </a:rPr>
              <a:t>Обобщения воспитателя</a:t>
            </a:r>
            <a:r>
              <a:rPr lang="ru-RU" sz="1400" dirty="0">
                <a:solidFill>
                  <a:srgbClr val="002060"/>
                </a:solidFill>
              </a:rPr>
              <a:t>: вода нужна комнатным растениям, если мы не будем поливать их водой, то комнатные растения погибнут.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43626" cy="4986121"/>
          </a:xfrm>
        </p:spPr>
        <p:txBody>
          <a:bodyPr/>
          <a:lstStyle/>
          <a:p>
            <a:r>
              <a:rPr lang="en-US" dirty="0" smtClean="0"/>
              <a:t>                                                        </a:t>
            </a:r>
          </a:p>
          <a:p>
            <a:endParaRPr lang="en-US" dirty="0"/>
          </a:p>
          <a:p>
            <a:r>
              <a:rPr lang="en-US" dirty="0" smtClean="0"/>
              <a:t>                                                         </a:t>
            </a:r>
            <a:endParaRPr lang="ru-RU" dirty="0"/>
          </a:p>
        </p:txBody>
      </p:sp>
      <p:pic>
        <p:nvPicPr>
          <p:cNvPr id="1026" name="Picture 2" descr="C:\Users\Аня\Desktop\фото  - 2015\Фото-0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29000"/>
            <a:ext cx="252028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я\Desktop\фото  - 2015\Фото-0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3633856"/>
            <a:ext cx="1885952" cy="231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я\Desktop\Новая папка (2)\Фото-0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608" y="764704"/>
            <a:ext cx="4267200" cy="24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3634" y="116632"/>
            <a:ext cx="9001156" cy="642942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Поисковая деятельность: «У воды нет запаха и вкуса».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Цель: дать детям знания: вода не имеет вкуса и запаха.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                                                               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воду в стакан из-под крана налил.</a:t>
            </a:r>
            <a:b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       На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свет посмотрел- она очень прозрачна</a:t>
            </a:r>
            <a:b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             Понюхал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ее и немного отпил.</a:t>
            </a:r>
            <a:b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           Нет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вкуса, нет запаха. Все однозначно</a:t>
            </a:r>
            <a:r>
              <a:rPr lang="ru-RU" sz="14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.</a:t>
            </a:r>
            <a:endParaRPr lang="ru-RU" sz="1800" dirty="0">
              <a:ea typeface="Calibri"/>
              <a:cs typeface="Times New Roman"/>
            </a:endParaRPr>
          </a:p>
          <a:p>
            <a:pPr>
              <a:buNone/>
            </a:pPr>
            <a:endParaRPr lang="ru-RU" sz="1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1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1400" b="1" dirty="0">
              <a:solidFill>
                <a:srgbClr val="002060"/>
              </a:solidFill>
            </a:endParaRPr>
          </a:p>
          <a:p>
            <a:pPr>
              <a:buNone/>
            </a:pPr>
            <a:endParaRPr lang="en-US" sz="1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Поисковая деятельность: «Холодная, теплая, горячая вода».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Цель: уточнить представление детей о том, что вода бывает холодной, тёплой и горячей (это можно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узнать, если потрогать воду руками).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2050" name="Picture 2" descr="C:\Users\Аня\Desktop\Новая папка (2)\Фото-0002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5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я\Desktop\Новая папка (2)\Фото-0005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293096"/>
            <a:ext cx="2304255" cy="21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ня\Desktop\Новая папка (2)\Фото-0006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657"/>
            <a:ext cx="291732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11" y="4263993"/>
            <a:ext cx="2807325" cy="190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85512"/>
            <a:ext cx="2316659" cy="221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42844" y="142852"/>
            <a:ext cx="9001156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Поисковая деятельность: «Прозрачная вода». </a:t>
            </a:r>
            <a:r>
              <a:rPr lang="ru-RU" sz="1400" dirty="0" smtClean="0">
                <a:solidFill>
                  <a:srgbClr val="002060"/>
                </a:solidFill>
              </a:rPr>
              <a:t>Цель: </a:t>
            </a:r>
            <a:r>
              <a:rPr lang="ru-RU" sz="1200" dirty="0" smtClean="0">
                <a:solidFill>
                  <a:srgbClr val="002060"/>
                </a:solidFill>
              </a:rPr>
              <a:t>продолжать знакомить детей со свойствами воды: прозрачная.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Игра «Прятки».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Цель.</a:t>
            </a:r>
            <a:r>
              <a:rPr lang="ru-RU" sz="1400" dirty="0" smtClean="0">
                <a:solidFill>
                  <a:srgbClr val="002060"/>
                </a:solidFill>
              </a:rPr>
              <a:t> Углублять знания свойств и качеств воды; развивать любознательность; закреплять знания правил безопасности при обращении со стеклянными предметами.</a:t>
            </a:r>
          </a:p>
          <a:p>
            <a:pPr>
              <a:buNone/>
            </a:pPr>
            <a:r>
              <a:rPr lang="ru-RU" sz="1400" i="1" dirty="0" smtClean="0">
                <a:solidFill>
                  <a:srgbClr val="002060"/>
                </a:solidFill>
              </a:rPr>
              <a:t>Материал</a:t>
            </a:r>
            <a:r>
              <a:rPr lang="ru-RU" sz="1400" dirty="0" smtClean="0">
                <a:solidFill>
                  <a:srgbClr val="002060"/>
                </a:solidFill>
              </a:rPr>
              <a:t>. Две баночки с водой ( первая – с прозрачной, вторая – с подкрашенной), камешки, салфетка из ткани.</a:t>
            </a:r>
          </a:p>
          <a:p>
            <a:pPr>
              <a:buNone/>
            </a:pPr>
            <a:r>
              <a:rPr lang="ru-RU" sz="1400" u="sng" dirty="0" smtClean="0">
                <a:solidFill>
                  <a:srgbClr val="002060"/>
                </a:solidFill>
              </a:rPr>
              <a:t>Ход занятия.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Воспитатель. Что вы видите в баночках? </a:t>
            </a:r>
            <a:r>
              <a:rPr lang="ru-RU" sz="1400" i="1" dirty="0" smtClean="0">
                <a:solidFill>
                  <a:srgbClr val="002060"/>
                </a:solidFill>
              </a:rPr>
              <a:t>(Ответы.) </a:t>
            </a:r>
            <a:r>
              <a:rPr lang="ru-RU" sz="1400" dirty="0" smtClean="0">
                <a:solidFill>
                  <a:srgbClr val="002060"/>
                </a:solidFill>
              </a:rPr>
              <a:t>Какого цвета вода?</a:t>
            </a:r>
            <a:r>
              <a:rPr lang="ru-RU" sz="1400" i="1" dirty="0" smtClean="0">
                <a:solidFill>
                  <a:srgbClr val="002060"/>
                </a:solidFill>
              </a:rPr>
              <a:t> (Ответы.) </a:t>
            </a:r>
            <a:r>
              <a:rPr lang="ru-RU" sz="1400" dirty="0" smtClean="0">
                <a:solidFill>
                  <a:srgbClr val="002060"/>
                </a:solidFill>
              </a:rPr>
              <a:t>Хотите поиграть с камешками в прятки?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Дети.</a:t>
            </a:r>
            <a:r>
              <a:rPr lang="ru-RU" sz="1400" dirty="0" smtClean="0">
                <a:solidFill>
                  <a:srgbClr val="002060"/>
                </a:solidFill>
              </a:rPr>
              <a:t> Да!</a:t>
            </a:r>
          </a:p>
          <a:p>
            <a:pPr>
              <a:buNone/>
            </a:pPr>
            <a:r>
              <a:rPr lang="ru-RU" sz="1400" i="1" dirty="0" smtClean="0">
                <a:solidFill>
                  <a:srgbClr val="002060"/>
                </a:solidFill>
              </a:rPr>
              <a:t>Первый эксперимент. </a:t>
            </a:r>
            <a:r>
              <a:rPr lang="ru-RU" sz="1400" dirty="0" smtClean="0">
                <a:solidFill>
                  <a:srgbClr val="002060"/>
                </a:solidFill>
              </a:rPr>
              <a:t>В баночку с прозрачной водой дети опускают камешек, наблюдают за ним.</a:t>
            </a:r>
            <a:r>
              <a:rPr lang="ru-RU" sz="1400" i="1" u="sng" dirty="0" smtClean="0">
                <a:solidFill>
                  <a:srgbClr val="002060"/>
                </a:solidFill>
              </a:rPr>
              <a:t> Он тяжёлый, опустился на дно.</a:t>
            </a:r>
            <a:r>
              <a:rPr lang="ru-RU" sz="1400" dirty="0" smtClean="0">
                <a:solidFill>
                  <a:srgbClr val="002060"/>
                </a:solidFill>
              </a:rPr>
              <a:t> Почему камешек видно? </a:t>
            </a:r>
            <a:r>
              <a:rPr lang="ru-RU" sz="1400" i="1" u="sng" dirty="0" smtClean="0">
                <a:solidFill>
                  <a:srgbClr val="002060"/>
                </a:solidFill>
              </a:rPr>
              <a:t>Вода прозрачная. </a:t>
            </a:r>
            <a:endParaRPr lang="ru-RU" sz="1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400" i="1" dirty="0" smtClean="0">
                <a:solidFill>
                  <a:srgbClr val="002060"/>
                </a:solidFill>
              </a:rPr>
              <a:t>Второй эксперимент. </a:t>
            </a:r>
            <a:r>
              <a:rPr lang="ru-RU" sz="1400" dirty="0" smtClean="0">
                <a:solidFill>
                  <a:srgbClr val="002060"/>
                </a:solidFill>
              </a:rPr>
              <a:t>Дети опускают камешек в подкрашенную воду. Что происходит? </a:t>
            </a:r>
            <a:r>
              <a:rPr lang="ru-RU" sz="1400" i="1" u="sng" dirty="0" smtClean="0">
                <a:solidFill>
                  <a:srgbClr val="002060"/>
                </a:solidFill>
              </a:rPr>
              <a:t>Камешка не видно. Вода подкрашена, непрозрачная.</a:t>
            </a:r>
            <a:endParaRPr lang="ru-RU" sz="1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400" i="1" dirty="0" smtClean="0">
                <a:solidFill>
                  <a:srgbClr val="002060"/>
                </a:solidFill>
              </a:rPr>
              <a:t>Дети подводят итоги. </a:t>
            </a:r>
            <a:r>
              <a:rPr lang="ru-RU" sz="1400" i="1" u="sng" dirty="0" smtClean="0">
                <a:solidFill>
                  <a:srgbClr val="002060"/>
                </a:solidFill>
              </a:rPr>
              <a:t>В прозрачной воде предметы хорошо видны; в непрозрачной – не видны.</a:t>
            </a:r>
            <a:endParaRPr lang="ru-RU" sz="1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 </a:t>
            </a:r>
            <a:endParaRPr lang="ru-RU" sz="1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500" i="1" dirty="0" smtClean="0"/>
              <a:t> </a:t>
            </a:r>
            <a:endParaRPr lang="ru-RU" sz="1500" dirty="0" smtClean="0"/>
          </a:p>
          <a:p>
            <a:endParaRPr lang="ru-RU" dirty="0"/>
          </a:p>
        </p:txBody>
      </p:sp>
      <p:pic>
        <p:nvPicPr>
          <p:cNvPr id="3075" name="Picture 3" descr="C:\Users\Аня\Desktop\Новая папка (2)\Фото-0014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4581127"/>
            <a:ext cx="1800200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55572"/>
            <a:ext cx="2943225" cy="295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Аня\Desktop\Новая папка (2)\Фото-00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21088"/>
            <a:ext cx="3096344" cy="218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 Рассматривание иллюстраций с изображением купания в водоемах, бассейне,   ванне, под душем.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Цель: продолжать формировать представления детей о роли воды в жизни человека, воспитывать бережное отношение к воде.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Чтение художественной литературы: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 А </a:t>
            </a:r>
            <a:r>
              <a:rPr lang="ru-RU" sz="1400" dirty="0" err="1" smtClean="0">
                <a:solidFill>
                  <a:srgbClr val="002060"/>
                </a:solidFill>
              </a:rPr>
              <a:t>Барто</a:t>
            </a:r>
            <a:r>
              <a:rPr lang="ru-RU" sz="1400" dirty="0" smtClean="0">
                <a:solidFill>
                  <a:srgbClr val="002060"/>
                </a:solidFill>
              </a:rPr>
              <a:t>, П. </a:t>
            </a:r>
            <a:r>
              <a:rPr lang="ru-RU" sz="1400" dirty="0" err="1" smtClean="0">
                <a:solidFill>
                  <a:srgbClr val="002060"/>
                </a:solidFill>
              </a:rPr>
              <a:t>Барто</a:t>
            </a:r>
            <a:r>
              <a:rPr lang="ru-RU" sz="1400" dirty="0" smtClean="0">
                <a:solidFill>
                  <a:srgbClr val="002060"/>
                </a:solidFill>
              </a:rPr>
              <a:t> «Девочка чумазая», А. </a:t>
            </a:r>
            <a:r>
              <a:rPr lang="ru-RU" sz="1400" dirty="0" err="1" smtClean="0">
                <a:solidFill>
                  <a:srgbClr val="002060"/>
                </a:solidFill>
              </a:rPr>
              <a:t>Босев</a:t>
            </a:r>
            <a:r>
              <a:rPr lang="ru-RU" sz="1400" dirty="0" smtClean="0">
                <a:solidFill>
                  <a:srgbClr val="002060"/>
                </a:solidFill>
              </a:rPr>
              <a:t> «Дождь», З. Александрова «Купание», К. Чуковский 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«</a:t>
            </a:r>
            <a:r>
              <a:rPr lang="ru-RU" sz="1400" dirty="0" err="1" smtClean="0">
                <a:solidFill>
                  <a:srgbClr val="002060"/>
                </a:solidFill>
              </a:rPr>
              <a:t>Мойдодыр</a:t>
            </a:r>
            <a:r>
              <a:rPr lang="ru-RU" sz="1400" dirty="0" smtClean="0">
                <a:solidFill>
                  <a:srgbClr val="002060"/>
                </a:solidFill>
              </a:rPr>
              <a:t>», В. Маяковский «Что такое хорошо и что такое плохо», </a:t>
            </a:r>
            <a:r>
              <a:rPr lang="ru-RU" sz="1400" dirty="0" err="1" smtClean="0">
                <a:solidFill>
                  <a:srgbClr val="002060"/>
                </a:solidFill>
              </a:rPr>
              <a:t>потешки</a:t>
            </a:r>
            <a:r>
              <a:rPr lang="ru-RU" sz="1400" dirty="0" smtClean="0">
                <a:solidFill>
                  <a:srgbClr val="002060"/>
                </a:solidFill>
              </a:rPr>
              <a:t> «Дождик, дождик, пуще», «Водичка, водичка»; словацкая народная сказка «В гостях у солнышка»,рассказов В. Бианки «Купание медвежат», Л. Воронкова «Снег идет», сказки «Лиса и заяц».</a:t>
            </a:r>
          </a:p>
          <a:p>
            <a:pPr>
              <a:buNone/>
            </a:pPr>
            <a:endParaRPr lang="ru-RU" sz="1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Беседы : «Кто живёт в воде», «Кому и зачем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нужна вода».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2"/>
                </a:solidFill>
              </a:rPr>
              <a:t>Цели: расширить знания детей о животных, 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2"/>
                </a:solidFill>
              </a:rPr>
              <a:t> которые живут  в воде; показать, что без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2"/>
                </a:solidFill>
              </a:rPr>
              <a:t> воды они погибнут. В грязной воде животные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2"/>
                </a:solidFill>
              </a:rPr>
              <a:t> могут заболеть и погибнуть. Побуждать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2"/>
                </a:solidFill>
              </a:rPr>
              <a:t> бережно относиться к воде, не засорять 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2"/>
                </a:solidFill>
              </a:rPr>
              <a:t>водоёмы. Учить любить окружающую природу.</a:t>
            </a:r>
            <a:endParaRPr lang="ru-RU" sz="1400" dirty="0">
              <a:solidFill>
                <a:schemeClr val="bg2"/>
              </a:solidFill>
            </a:endParaRPr>
          </a:p>
        </p:txBody>
      </p:sp>
      <p:pic>
        <p:nvPicPr>
          <p:cNvPr id="4098" name="Picture 2" descr="C:\Users\Аня\Desktop\Новая папка (2)\Фото-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2060848"/>
            <a:ext cx="237626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Аня\Desktop\Новая папка (2)\Фото-0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0775"/>
            <a:ext cx="2880320" cy="245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Аня\Desktop\Новая папка (2)\Фото-0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87646"/>
            <a:ext cx="2448272" cy="231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2274839"/>
            <a:ext cx="25202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знает, откуда берется вода?</a:t>
            </a:r>
            <a:b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может, из снега? Быть может, из льда?</a:t>
            </a:r>
            <a:b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может, с подземных ключей она бьет</a:t>
            </a:r>
            <a:b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всем она жизнь и цветенье дает.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нам о воде все-при все разузнать,</a:t>
            </a:r>
            <a:b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Немало учебников нужно читать.</a:t>
            </a:r>
            <a:b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 же различных журналов и книг,</a:t>
            </a:r>
            <a:b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все ее тайны открылись нам в миг.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072494" cy="107157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b="1" dirty="0" smtClean="0">
                <a:solidFill>
                  <a:srgbClr val="002060"/>
                </a:solidFill>
              </a:rPr>
              <a:t>Наблюдения на прогулках «Лед на лужах»</a:t>
            </a:r>
          </a:p>
          <a:p>
            <a:pPr>
              <a:buNone/>
            </a:pPr>
            <a:r>
              <a:rPr lang="ru-RU" sz="5600" dirty="0" smtClean="0">
                <a:solidFill>
                  <a:srgbClr val="002060"/>
                </a:solidFill>
              </a:rPr>
              <a:t>Цель: продолжать знакомить детей со свойствами воды: на морозе вода замерзает, превращается в лед; лед холодный, твердый, скользкий, гладкий, не льется, хрупкий – его можно разбить, если ударить чем-нибудь твёрдым.</a:t>
            </a:r>
          </a:p>
          <a:p>
            <a:pPr>
              <a:buNone/>
            </a:pPr>
            <a:endParaRPr lang="ru-RU" sz="56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56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56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56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56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56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56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56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5600" b="1" dirty="0" smtClean="0">
                <a:solidFill>
                  <a:srgbClr val="002060"/>
                </a:solidFill>
              </a:rPr>
              <a:t>Работа с родителями</a:t>
            </a:r>
            <a:r>
              <a:rPr lang="ru-RU" sz="5600" dirty="0" smtClean="0">
                <a:solidFill>
                  <a:srgbClr val="002060"/>
                </a:solidFill>
              </a:rPr>
              <a:t>: показать детям в домашних условиях, что для приготовления пищи, стирки белья,    уборки квартиры, поливки комнатных растений, купания людей нужна вода.</a:t>
            </a:r>
          </a:p>
          <a:p>
            <a:pPr>
              <a:buNone/>
            </a:pPr>
            <a:r>
              <a:rPr lang="ru-RU" sz="5600" b="1" dirty="0" smtClean="0">
                <a:solidFill>
                  <a:srgbClr val="002060"/>
                </a:solidFill>
              </a:rPr>
              <a:t>Поисковая деятельность «Лед – это вода» </a:t>
            </a:r>
            <a:r>
              <a:rPr lang="ru-RU" sz="5600" dirty="0" smtClean="0">
                <a:solidFill>
                  <a:srgbClr val="002060"/>
                </a:solidFill>
              </a:rPr>
              <a:t>Цель: показать, что в тепле лед становится водой.</a:t>
            </a:r>
          </a:p>
          <a:p>
            <a:endParaRPr lang="ru-RU" sz="4300" dirty="0"/>
          </a:p>
        </p:txBody>
      </p:sp>
      <p:pic>
        <p:nvPicPr>
          <p:cNvPr id="4" name="Рисунок 3" descr="лёд (2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2424000" cy="1818000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19812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Аня\Desktop\Новая папка (2)\Фото-0004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4293095"/>
            <a:ext cx="2835121" cy="253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4104456" cy="2160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                 РИСУЕМ КАПЕЛЬКУ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6146" name="Picture 2" descr="C:\Users\Аня\Desktop\Новая папка (2)\Фото-001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3168352" cy="30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4463"/>
            <a:ext cx="42672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4267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ВОТ ТАКИЕ КАПЕЛЬКИ У НАС ПОЛУЧИЛИСЬ!!!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Капля с капелькой слетела,</a:t>
            </a:r>
            <a:b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капля капельку задела,</a:t>
            </a:r>
            <a:b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капля с капелькой слилась,</a:t>
            </a:r>
            <a:b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и лужа налилась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3200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3200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406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775</Words>
  <Application>Microsoft Office PowerPoint</Application>
  <PresentationFormat>Экран (4:3)</PresentationFormat>
  <Paragraphs>122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ПАСПОРТ ПРОЕКТА</vt:lpstr>
      <vt:lpstr>  ФОРМЫ РАБОТЫ С ДЕТЬМИ:  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РИСУЕМ КАПЕЛЬКУ</vt:lpstr>
      <vt:lpstr>ВОТ ТАКИЕ КАПЕЛЬКИ У НАС ПОЛУЧИЛИСЬ!!!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Аня</cp:lastModifiedBy>
  <cp:revision>33</cp:revision>
  <dcterms:created xsi:type="dcterms:W3CDTF">2012-11-19T17:32:36Z</dcterms:created>
  <dcterms:modified xsi:type="dcterms:W3CDTF">2016-01-25T10:58:04Z</dcterms:modified>
</cp:coreProperties>
</file>